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5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72" r:id="rId12"/>
    <p:sldId id="271" r:id="rId13"/>
    <p:sldId id="273" r:id="rId14"/>
    <p:sldId id="274" r:id="rId15"/>
    <p:sldId id="279" r:id="rId16"/>
    <p:sldId id="282" r:id="rId17"/>
    <p:sldId id="296" r:id="rId18"/>
    <p:sldId id="301" r:id="rId19"/>
    <p:sldId id="302" r:id="rId20"/>
    <p:sldId id="298" r:id="rId21"/>
    <p:sldId id="303" r:id="rId22"/>
    <p:sldId id="300" r:id="rId23"/>
    <p:sldId id="299" r:id="rId24"/>
    <p:sldId id="295" r:id="rId25"/>
    <p:sldId id="294" r:id="rId26"/>
    <p:sldId id="287" r:id="rId27"/>
    <p:sldId id="288" r:id="rId28"/>
    <p:sldId id="289" r:id="rId29"/>
    <p:sldId id="290" r:id="rId30"/>
    <p:sldId id="291" r:id="rId31"/>
    <p:sldId id="292" r:id="rId32"/>
    <p:sldId id="293" r:id="rId3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gB5wU1ZctDM1lyBhEwtNJgFd+H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5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df7c25106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5" name="Google Shape;395;g2df7c251067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6" name="Google Shape;396;g2df7c251067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26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3" name="Google Shape;40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7" name="Google Shape;41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df7c25106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" name="Google Shape;425;g2df7c251067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6" name="Google Shape;426;g2df7c251067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30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4" name="Google Shape;43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1" name="Google Shape;44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" name="Google Shape;1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" name="Google Shape;1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f80ce816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2df80ce8166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g2df80ce8166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3" name="Google Shape;1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4FF6B1-CD6B-93A0-96EB-86F7F63A41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BCC7803-0FE4-3105-94FE-CCABF4C96B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86B9A69-525E-D928-A5B5-BF9411DDE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2835370-8301-5A32-3E44-EACAEDEF7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9E3400-74CA-260B-4D1C-6ECAB58D6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651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547D78-7BDD-8274-8925-C3964EAE7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787E84C-03FD-B174-47CC-012DC9DCF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86E1AD-6453-652C-3E87-8CD896697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3091E0-F073-EF2B-634A-C55ACC689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5B6EEC3-5DBB-69DB-F08A-CDC70A740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149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15AFBC9-EACB-169F-2202-EA50A9A162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7546B46-45B0-BE83-B0AC-BE076B4CA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3B40B6-6621-49DD-20AF-6EC2A28A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27B8CF-0587-0123-E78C-44A54509C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64A8C7-17F9-98C5-4000-BBDF44E8D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8479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929B3A-FA64-82E6-CEA0-47B5DBC50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55A8681-6727-A9CC-02D0-B4A271BC6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718E18-685B-7AFD-EBCA-CBAAD99A6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52F2312-6F38-9B55-612F-255B1FE06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39CC15-2BE7-4C9F-EADC-2E73A2644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793967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095EE4-B92E-C4E6-9896-FBEAC857E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0A74199-1812-48AA-3663-F6B934B0C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A784C4D-529C-ED11-9624-1075B848A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4D4AA0-AEB9-6C37-1BF6-A3D9569C7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15D843-C5AC-30F5-8FBF-448F3369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5856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ACB2CA-9CB1-C9F4-38B1-5FCD70EBB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5EAA736-F378-CC95-53F0-962DDBB4B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F9CC881-9ADA-8D76-E4EE-C1501FDA1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EA11843-72AB-BDF2-79FF-279A86522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2866E74-27E1-F546-B634-886A5EB96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DEF954-D2F2-7DA2-57F8-7E5C87AE9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63564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F3FD3D-A295-C390-0154-3D2546D11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4C42B45-70D4-4545-4DFD-6AE0CF338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D79EE30-3EE9-4889-E2B6-8C9DA590A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3BC20ED-712A-93D2-3DFA-005D3A10BC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BD42E93-FE37-F105-E4AF-DADDF8A4D2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A09ADDA-BCF4-2065-01B1-E7AD64E01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22828C1-95D8-22C9-6767-230545EB8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9FFA1B6-F82E-268C-4E23-EEE877222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623863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3E72C6-B9A2-230C-FF6F-60BF7F888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6E7F084-F7A3-BDA0-FA2A-7B500431F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89CFE7-0257-39F5-BCDE-9BC5D8E24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C14F1FB-1471-8C70-A6DF-C6322E0D8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1135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B98E4E8-A010-ECD6-D068-8C5EB46B1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F3557E-EA2B-5400-B38C-DBAF6BD0B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7E7DEEA-5283-746E-208D-CDB2633E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9694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9F19E5-BCE1-564E-AD46-B1E8CAB0C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43B2DC1-3870-44C9-6CCF-87226FD77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3AD6C89-8FDC-160B-09A6-A8B252477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50E7BDA-AD03-A3EB-7E1B-1BAD983DF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F9A0A19-0D3F-C0BF-7433-C30793E58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B2416EC-77F4-4FA9-BCA8-04EFFFD3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656603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2B1334-F6E9-D6E4-BC5C-6FD8A7E1C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31167E3-89DB-1FAC-9D44-9459826F50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42325FF-188B-F541-6A73-1FBE84847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7045941-6D45-6F0A-ABBC-108E6589B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CBEABA9-1BFE-ACD7-BCA8-EF2D7433E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672316-4586-034A-5C82-0CB8B38D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368678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F977A58-2906-467C-E637-BA6F6214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E9134AA-978E-7274-A2E8-FF25DBFCD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9BA4D0-DC9A-873C-A5ED-4EF640C34A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B22633-0A54-EAF0-F454-503A8B7739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D3CED5-720F-6E1D-318B-561E7D276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3762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drive/folders/1soXJ8CUqTW24z7R9ioSpM81F9cu3OerL?usp=shar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son9693/midi-neural-processor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1809.04281" TargetMode="External"/><Relationship Id="rId5" Type="http://schemas.openxmlformats.org/officeDocument/2006/relationships/hyperlink" Target="https://arxiv.org/pdf/1803.02155" TargetMode="External"/><Relationship Id="rId4" Type="http://schemas.openxmlformats.org/officeDocument/2006/relationships/hyperlink" Target="https://github.com/gwinndr/MusicTransformer-Pytorch/tree/master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ectraldoy/music-transformer/blob/main/vocabulary.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>
            <a:spLocks noGrp="1"/>
          </p:cNvSpPr>
          <p:nvPr>
            <p:ph type="ctrTitle"/>
          </p:nvPr>
        </p:nvSpPr>
        <p:spPr>
          <a:xfrm>
            <a:off x="0" y="1160865"/>
            <a:ext cx="7767000" cy="1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zh-TW"/>
              <a:t>AI音樂產生器</a:t>
            </a:r>
            <a:endParaRPr/>
          </a:p>
        </p:txBody>
      </p:sp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730125" y="4040475"/>
            <a:ext cx="9360000" cy="14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zh-TW" sz="3200"/>
              <a:t>主講人： 尤睿杰 	  指導教授：林耀鈴</a:t>
            </a: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zh-TW" sz="3200"/>
              <a:t>組員： 文睿薪        學校：靜宜大學資訊工程學系</a:t>
            </a:r>
            <a:endParaRPr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製作過程</a:t>
            </a:r>
            <a:endParaRPr b="1"/>
          </a:p>
        </p:txBody>
      </p:sp>
      <p:sp>
        <p:nvSpPr>
          <p:cNvPr id="214" name="Google Shape;214;p1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 b="1"/>
              <a:t>10</a:t>
            </a:fld>
            <a:endParaRPr b="1"/>
          </a:p>
        </p:txBody>
      </p:sp>
      <p:grpSp>
        <p:nvGrpSpPr>
          <p:cNvPr id="215" name="Google Shape;215;p17"/>
          <p:cNvGrpSpPr/>
          <p:nvPr/>
        </p:nvGrpSpPr>
        <p:grpSpPr>
          <a:xfrm>
            <a:off x="681316" y="1982249"/>
            <a:ext cx="9053925" cy="2785823"/>
            <a:chOff x="3982" y="157608"/>
            <a:chExt cx="9053925" cy="2785823"/>
          </a:xfrm>
        </p:grpSpPr>
        <p:sp>
          <p:nvSpPr>
            <p:cNvPr id="216" name="Google Shape;216;p17"/>
            <p:cNvSpPr/>
            <p:nvPr/>
          </p:nvSpPr>
          <p:spPr>
            <a:xfrm>
              <a:off x="3982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7"/>
            <p:cNvSpPr txBox="1"/>
            <p:nvPr/>
          </p:nvSpPr>
          <p:spPr>
            <a:xfrm>
              <a:off x="34580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上網去找適合我們題目的github網站</a:t>
              </a:r>
              <a:endParaRPr sz="1800" b="1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1898342" y="464049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7"/>
            <p:cNvSpPr txBox="1"/>
            <p:nvPr/>
          </p:nvSpPr>
          <p:spPr>
            <a:xfrm>
              <a:off x="1898342" y="550409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2441577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7"/>
            <p:cNvSpPr txBox="1"/>
            <p:nvPr/>
          </p:nvSpPr>
          <p:spPr>
            <a:xfrm>
              <a:off x="2472175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將github網站clone到我們的linux裡面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4335937" y="464049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7"/>
            <p:cNvSpPr txBox="1"/>
            <p:nvPr/>
          </p:nvSpPr>
          <p:spPr>
            <a:xfrm>
              <a:off x="4335937" y="550409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4879172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7"/>
            <p:cNvSpPr txBox="1"/>
            <p:nvPr/>
          </p:nvSpPr>
          <p:spPr>
            <a:xfrm>
              <a:off x="4909770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從各個地方找要訓練的midi檔數據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6773532" y="464049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7"/>
            <p:cNvSpPr txBox="1"/>
            <p:nvPr/>
          </p:nvSpPr>
          <p:spPr>
            <a:xfrm>
              <a:off x="6773532" y="550409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7316768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7"/>
            <p:cNvSpPr txBox="1"/>
            <p:nvPr/>
          </p:nvSpPr>
          <p:spPr>
            <a:xfrm>
              <a:off x="7347366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將clone下來的資料調整成我們想要參數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 rot="5400000">
              <a:off x="8002777" y="1324172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7"/>
            <p:cNvSpPr txBox="1"/>
            <p:nvPr/>
          </p:nvSpPr>
          <p:spPr>
            <a:xfrm>
              <a:off x="8057797" y="1355512"/>
              <a:ext cx="259082" cy="2583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7316768" y="189874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7"/>
            <p:cNvSpPr txBox="1"/>
            <p:nvPr/>
          </p:nvSpPr>
          <p:spPr>
            <a:xfrm>
              <a:off x="7347366" y="192934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lang="zh-TW" sz="19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將我們的midi檔經處理、訓練和生成</a:t>
              </a:r>
              <a:endParaRPr sz="19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4" name="Google Shape;234;p17"/>
            <p:cNvSpPr/>
            <p:nvPr/>
          </p:nvSpPr>
          <p:spPr>
            <a:xfrm rot="10800000">
              <a:off x="6794426" y="2205188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7"/>
            <p:cNvSpPr txBox="1"/>
            <p:nvPr/>
          </p:nvSpPr>
          <p:spPr>
            <a:xfrm>
              <a:off x="6905162" y="2291548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4879172" y="189874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7"/>
            <p:cNvSpPr txBox="1"/>
            <p:nvPr/>
          </p:nvSpPr>
          <p:spPr>
            <a:xfrm>
              <a:off x="4909770" y="192934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利用bash的腳本來將這一串過程打包起來執行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8" name="Google Shape;238;p17"/>
            <p:cNvSpPr/>
            <p:nvPr/>
          </p:nvSpPr>
          <p:spPr>
            <a:xfrm rot="10800000">
              <a:off x="4356831" y="2205188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7"/>
            <p:cNvSpPr txBox="1"/>
            <p:nvPr/>
          </p:nvSpPr>
          <p:spPr>
            <a:xfrm>
              <a:off x="4467567" y="2291548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2441577" y="189874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7"/>
            <p:cNvSpPr txBox="1"/>
            <p:nvPr/>
          </p:nvSpPr>
          <p:spPr>
            <a:xfrm>
              <a:off x="2472175" y="192934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後續持續增減我們的數據，並調整參數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endParaRPr/>
          </a:p>
        </p:txBody>
      </p:sp>
      <p:sp>
        <p:nvSpPr>
          <p:cNvPr id="290" name="Google Shape;290;p50"/>
          <p:cNvSpPr txBox="1">
            <a:spLocks noGrp="1"/>
          </p:cNvSpPr>
          <p:nvPr>
            <p:ph idx="1"/>
          </p:nvPr>
        </p:nvSpPr>
        <p:spPr>
          <a:xfrm>
            <a:off x="677334" y="2160589"/>
            <a:ext cx="8823282" cy="422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/>
              <a:t>批次大小（batch_size）</a:t>
            </a:r>
            <a:endParaRPr sz="2400" b="1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用途：指定每次訓練步驟中使用的數據樣本數量。</a:t>
            </a:r>
            <a:endParaRPr sz="180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影響：</a:t>
            </a:r>
            <a:r>
              <a:rPr lang="zh-TW" sz="1800">
                <a:solidFill>
                  <a:srgbClr val="FF0000"/>
                </a:solidFill>
              </a:rPr>
              <a:t>較小</a:t>
            </a:r>
            <a:r>
              <a:rPr lang="zh-TW" sz="1800"/>
              <a:t>的批次大小可以</a:t>
            </a:r>
            <a:r>
              <a:rPr lang="zh-TW" sz="1800">
                <a:solidFill>
                  <a:srgbClr val="FF0000"/>
                </a:solidFill>
              </a:rPr>
              <a:t>更細緻地更新模型參數</a:t>
            </a:r>
            <a:r>
              <a:rPr lang="zh-TW" sz="1800"/>
              <a:t>，但可能導致訓練速度變慢；</a:t>
            </a:r>
            <a:r>
              <a:rPr lang="zh-TW" sz="1800">
                <a:solidFill>
                  <a:srgbClr val="FF0000"/>
                </a:solidFill>
              </a:rPr>
              <a:t>較大</a:t>
            </a:r>
            <a:r>
              <a:rPr lang="zh-TW" sz="1800"/>
              <a:t>的批次大小則能</a:t>
            </a:r>
            <a:r>
              <a:rPr lang="zh-TW" sz="1800">
                <a:solidFill>
                  <a:srgbClr val="FF0000"/>
                </a:solidFill>
              </a:rPr>
              <a:t>提升訓練速度</a:t>
            </a:r>
            <a:r>
              <a:rPr lang="zh-TW" sz="1800"/>
              <a:t>，但對內存需求較高。在 WSL 中可以根據資源進行優化設置。</a:t>
            </a:r>
            <a:endParaRPr sz="1800"/>
          </a:p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/>
              <a:t>學習率調度器參數（warmup_steps）</a:t>
            </a:r>
            <a:endParaRPr sz="2400" b="1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用途：指定學習率的預熱步驟數，用於</a:t>
            </a:r>
            <a:r>
              <a:rPr lang="zh-TW" sz="1800">
                <a:solidFill>
                  <a:srgbClr val="FF0000"/>
                </a:solidFill>
              </a:rPr>
              <a:t>控制學習率調度策略</a:t>
            </a:r>
            <a:r>
              <a:rPr lang="zh-TW" sz="1800"/>
              <a:t>，使學習率在初期逐步增大。</a:t>
            </a:r>
            <a:endParaRPr sz="180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影響：使用預熱步驟可以穩定初期訓練，使</a:t>
            </a:r>
            <a:r>
              <a:rPr lang="zh-TW" sz="1800">
                <a:solidFill>
                  <a:srgbClr val="FF0000"/>
                </a:solidFill>
              </a:rPr>
              <a:t>模型收斂更平穩</a:t>
            </a:r>
            <a:r>
              <a:rPr lang="zh-TW" sz="1800"/>
              <a:t>。對於愛爾蘭民謠風格的學習，適當的 warmup_steps 可以讓模型在訓練早期快速收斂到合理的損失範圍。</a:t>
            </a:r>
            <a:endParaRPr/>
          </a:p>
        </p:txBody>
      </p:sp>
      <p:sp>
        <p:nvSpPr>
          <p:cNvPr id="291" name="Google Shape;291;p5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endParaRPr/>
          </a:p>
        </p:txBody>
      </p:sp>
      <p:sp>
        <p:nvSpPr>
          <p:cNvPr id="283" name="Google Shape;283;p49"/>
          <p:cNvSpPr txBox="1">
            <a:spLocks noGrp="1"/>
          </p:cNvSpPr>
          <p:nvPr>
            <p:ph idx="1"/>
          </p:nvPr>
        </p:nvSpPr>
        <p:spPr>
          <a:xfrm>
            <a:off x="677334" y="1930401"/>
            <a:ext cx="9061026" cy="511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訓練週期數（epochs）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用途：指定訓練模型的迭代次數，即</a:t>
            </a:r>
            <a:r>
              <a:rPr lang="zh-TW" sz="1800" dirty="0">
                <a:solidFill>
                  <a:srgbClr val="FF0000"/>
                </a:solidFill>
              </a:rPr>
              <a:t>模型將通過數據集的次數</a:t>
            </a:r>
            <a:r>
              <a:rPr lang="zh-TW" sz="1800" dirty="0"/>
              <a:t>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影響：更多的 epoch 次數通常會讓模型有更充分的學習，但</a:t>
            </a:r>
            <a:r>
              <a:rPr lang="zh-TW" sz="1800" dirty="0">
                <a:solidFill>
                  <a:srgbClr val="FF0000"/>
                </a:solidFill>
              </a:rPr>
              <a:t>過多的迭代可能會導致過擬合</a:t>
            </a:r>
            <a:r>
              <a:rPr lang="zh-TW" sz="1800" dirty="0"/>
              <a:t>。對於愛爾蘭音樂專題，可以通過反覆測試來確定合適的 epoch 數</a:t>
            </a:r>
            <a:endParaRPr dirty="0"/>
          </a:p>
        </p:txBody>
      </p:sp>
      <p:sp>
        <p:nvSpPr>
          <p:cNvPr id="284" name="Google Shape;284;p4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endParaRPr/>
          </a:p>
        </p:txBody>
      </p:sp>
      <p:sp>
        <p:nvSpPr>
          <p:cNvPr id="297" name="Google Shape;297;p51"/>
          <p:cNvSpPr txBox="1">
            <a:spLocks noGrp="1"/>
          </p:cNvSpPr>
          <p:nvPr>
            <p:ph idx="1"/>
          </p:nvPr>
        </p:nvSpPr>
        <p:spPr>
          <a:xfrm>
            <a:off x="677334" y="1959312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超參數設定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d_model：Transformer 的嵌入維度，控制模型中表示的向量空間維度。影響：較大的 d_model 值能夠提升模型的表示能力，但會增加計算量。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num_layers：Transformer 解碼器層的數量。影響：更多的層數可以捕捉到更深的特徵，但會增加模型的計算需求。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num_heads：多頭注意力機制中的注意力頭數。影響：更多的注意力頭能夠提高模型對不同音符之間關係的捕捉能力，特別適合音樂</a:t>
            </a:r>
            <a:r>
              <a:rPr lang="en-US" altLang="zh-TW" sz="1800" dirty="0"/>
              <a:t>	</a:t>
            </a:r>
            <a:r>
              <a:rPr lang="zh-TW" sz="1800" dirty="0"/>
              <a:t>生成中的旋律和節奏關係學習。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dropout：隨機丟棄神經元的比例，防止模型過擬合。影響：適當的 dropout 可以提高模型的泛化能力，減少過擬合現象。</a:t>
            </a:r>
            <a:endParaRPr dirty="0"/>
          </a:p>
        </p:txBody>
      </p:sp>
      <p:sp>
        <p:nvSpPr>
          <p:cNvPr id="298" name="Google Shape;298;p5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br>
              <a:rPr lang="zh-TW"/>
            </a:br>
            <a:endParaRPr/>
          </a:p>
        </p:txBody>
      </p:sp>
      <p:sp>
        <p:nvSpPr>
          <p:cNvPr id="304" name="Google Shape;304;p5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資料分割與數據加載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訓練/驗證分割：train.py 將數據按 80% 訓練、20% 驗證分割，這樣可以監控模型在訓練和驗證集上的表現。</a:t>
            </a:r>
            <a:endParaRPr sz="1800" dirty="0"/>
          </a:p>
        </p:txBody>
      </p:sp>
      <p:sp>
        <p:nvSpPr>
          <p:cNvPr id="305" name="Google Shape;305;p5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generate.py</a:t>
            </a:r>
            <a:endParaRPr/>
          </a:p>
        </p:txBody>
      </p:sp>
      <p:sp>
        <p:nvSpPr>
          <p:cNvPr id="341" name="Google Shape;341;p57"/>
          <p:cNvSpPr txBox="1">
            <a:spLocks noGrp="1"/>
          </p:cNvSpPr>
          <p:nvPr>
            <p:ph idx="1"/>
          </p:nvPr>
        </p:nvSpPr>
        <p:spPr>
          <a:xfrm>
            <a:off x="677334" y="2160589"/>
            <a:ext cx="8786706" cy="4570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起始提示音符（</a:t>
            </a:r>
            <a:r>
              <a:rPr lang="en-US" altLang="zh-TW" sz="2400" dirty="0"/>
              <a:t> </a:t>
            </a:r>
            <a:r>
              <a:rPr lang="en-US" altLang="zh-TW" sz="2400" dirty="0" err="1"/>
              <a:t>primer_file</a:t>
            </a:r>
            <a:r>
              <a:rPr lang="zh-TW" sz="2400" b="1" dirty="0"/>
              <a:t> 和 </a:t>
            </a:r>
            <a:r>
              <a:rPr lang="en-US" altLang="zh-TW" sz="2400" dirty="0" err="1"/>
              <a:t>num_prime</a:t>
            </a:r>
            <a:r>
              <a:rPr lang="en-US" altLang="zh-TW" sz="2400" dirty="0"/>
              <a:t> </a:t>
            </a:r>
            <a:r>
              <a:rPr lang="zh-TW" sz="2400" b="1" dirty="0"/>
              <a:t>）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 altLang="zh-TW" sz="1800" dirty="0" err="1"/>
              <a:t>primer_file</a:t>
            </a:r>
            <a:r>
              <a:rPr lang="en-US" altLang="zh-TW" sz="1800" dirty="0"/>
              <a:t> </a:t>
            </a:r>
            <a:r>
              <a:rPr lang="zh-TW" sz="1800" dirty="0"/>
              <a:t>指定要繼續生成的 MIDI 文件路徑，允許用戶</a:t>
            </a:r>
            <a:r>
              <a:rPr lang="zh-TW" sz="1800" dirty="0">
                <a:solidFill>
                  <a:srgbClr val="FF0000"/>
                </a:solidFill>
              </a:rPr>
              <a:t>從某個 MIDI 起始片段開始生成新旋律</a:t>
            </a:r>
            <a:r>
              <a:rPr lang="zh-TW" sz="1800" dirty="0"/>
              <a:t>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 altLang="zh-TW" sz="1800" dirty="0" err="1"/>
              <a:t>num_prime</a:t>
            </a:r>
            <a:r>
              <a:rPr lang="en-US" altLang="zh-TW" sz="1800" dirty="0"/>
              <a:t> </a:t>
            </a:r>
            <a:r>
              <a:rPr lang="zh-TW" sz="1800" dirty="0"/>
              <a:t>控制從提示片段中選取的音符數量，用於</a:t>
            </a:r>
            <a:r>
              <a:rPr lang="zh-TW" sz="1800" dirty="0">
                <a:solidFill>
                  <a:srgbClr val="FF0000"/>
                </a:solidFill>
              </a:rPr>
              <a:t>限制生成起始片段的長度</a:t>
            </a:r>
            <a:r>
              <a:rPr lang="zh-TW" sz="1800" dirty="0"/>
              <a:t>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影響：使用起始提示音符可以讓生成的音樂延續特定旋律片段，有助於保持音樂的連貫性。可以通過選擇適當的片段來引導模型生成符合特定風格的旋律。</a:t>
            </a:r>
            <a:endParaRPr sz="1800" dirty="0"/>
          </a:p>
        </p:txBody>
      </p:sp>
      <p:sp>
        <p:nvSpPr>
          <p:cNvPr id="342" name="Google Shape;342;p5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0"/>
          <p:cNvSpPr txBox="1">
            <a:spLocks noGrp="1"/>
          </p:cNvSpPr>
          <p:nvPr>
            <p:ph type="title"/>
          </p:nvPr>
        </p:nvSpPr>
        <p:spPr>
          <a:xfrm>
            <a:off x="604182" y="2950464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 b="1"/>
              <a:t>成果展示</a:t>
            </a:r>
            <a:endParaRPr/>
          </a:p>
        </p:txBody>
      </p:sp>
      <p:sp>
        <p:nvSpPr>
          <p:cNvPr id="363" name="Google Shape;363;p6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364" name="Google Shape;364;p6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75B430-9BF1-24A2-791B-ADA811918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原始訓練參數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2D209DD-3B11-7381-CF8B-2D0A7A1BF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4967" y="2304473"/>
            <a:ext cx="8845357" cy="4059382"/>
          </a:xfrm>
        </p:spPr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learn_rate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None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ce_smoothing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None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batch_size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max_sequence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2048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n_layers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6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num_heads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8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d_model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512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dim_feedforward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1024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>
                <a:solidFill>
                  <a:srgbClr val="1F2328"/>
                </a:solidFill>
                <a:effectLst/>
                <a:latin typeface="-apple-system"/>
              </a:rPr>
              <a:t>dropout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0.1</a:t>
            </a: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8DEA9D4-7D9E-11ED-B59A-5AD3CE047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3844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566B7E-0642-3E42-5C79-35AECC868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訓練資料</a:t>
            </a:r>
          </a:p>
        </p:txBody>
      </p:sp>
      <p:pic>
        <p:nvPicPr>
          <p:cNvPr id="6" name="內容版面配置區 5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DDB6647F-82CC-62C0-62E3-746DE8A7D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9200" y="1825625"/>
            <a:ext cx="9385144" cy="4394200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54AD631-67E7-04A3-1D21-7B80695EC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7565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54FC02-7F86-7D55-8770-7D044F10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訓練資料</a:t>
            </a:r>
          </a:p>
        </p:txBody>
      </p:sp>
      <p:pic>
        <p:nvPicPr>
          <p:cNvPr id="6" name="內容版面配置區 5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A4291C8E-60B9-01A5-75F0-7595A4B9F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5552" y="1825625"/>
            <a:ext cx="9452947" cy="4384760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1CBEEA7-0269-756B-A370-E89A84DF6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7708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/>
              <a:t>目錄</a:t>
            </a:r>
            <a:endParaRPr/>
          </a:p>
        </p:txBody>
      </p:sp>
      <p:sp>
        <p:nvSpPr>
          <p:cNvPr id="154" name="Google Shape;154;p2"/>
          <p:cNvSpPr txBox="1">
            <a:spLocks noGrp="1"/>
          </p:cNvSpPr>
          <p:nvPr>
            <p:ph idx="1"/>
          </p:nvPr>
        </p:nvSpPr>
        <p:spPr>
          <a:xfrm>
            <a:off x="2586033" y="2059950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zh-TW" sz="2800" dirty="0"/>
              <a:t>1.導論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zh-TW" sz="2800" dirty="0"/>
              <a:t>2.動機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zh-TW" sz="2800" dirty="0"/>
              <a:t>3.問題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en-US" altLang="zh-TW" sz="2800" dirty="0"/>
              <a:t>4</a:t>
            </a:r>
            <a:r>
              <a:rPr lang="zh-TW" sz="2800" dirty="0"/>
              <a:t>.研究方法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en-US" altLang="zh-TW" sz="2800" dirty="0"/>
              <a:t>5</a:t>
            </a:r>
            <a:r>
              <a:rPr lang="zh-TW" sz="2800" dirty="0"/>
              <a:t>.開發工具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</a:t>
            </a:fld>
            <a:endParaRPr/>
          </a:p>
        </p:txBody>
      </p:sp>
      <p:sp>
        <p:nvSpPr>
          <p:cNvPr id="156" name="Google Shape;156;p2"/>
          <p:cNvSpPr txBox="1"/>
          <p:nvPr/>
        </p:nvSpPr>
        <p:spPr>
          <a:xfrm>
            <a:off x="5851017" y="1930400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6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.製作過程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.成果展示</a:t>
            </a:r>
            <a:endParaRPr sz="2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alt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8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.可行性分析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9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.結論</a:t>
            </a:r>
            <a:endParaRPr sz="2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0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.參考資料來源</a:t>
            </a:r>
            <a:endParaRPr sz="2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E4C6774-157E-4019-9997-FEE28FBB0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91" y="1142999"/>
            <a:ext cx="6587836" cy="494087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0363418-89A0-4A46-B65F-55CCF40FA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損失值變化圖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03CFA6D-BCBC-4549-B4B8-35A575931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4818" y="1492468"/>
            <a:ext cx="5656359" cy="2908924"/>
          </a:xfrm>
        </p:spPr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引入 </a:t>
            </a:r>
            <a:r>
              <a:rPr lang="en-US" altLang="zh-TW" dirty="0">
                <a:solidFill>
                  <a:srgbClr val="FF0000"/>
                </a:solidFill>
              </a:rPr>
              <a:t>RPR </a:t>
            </a:r>
            <a:r>
              <a:rPr lang="zh-TW" altLang="en-US" dirty="0">
                <a:solidFill>
                  <a:srgbClr val="FF0000"/>
                </a:solidFill>
              </a:rPr>
              <a:t>技術</a:t>
            </a:r>
            <a:r>
              <a:rPr lang="zh-TW" altLang="en-US" dirty="0"/>
              <a:t>後，損失值顯著下降並穩定，表明生成結果在和諧性與多樣性上的提升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E778F46-E8AD-4B52-B8E9-132DA6BDE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20</a:t>
            </a:fld>
            <a:endParaRPr lang="zh-TW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106E0E1-7D91-4C2F-BD14-3258E6C9F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9248" y="3255058"/>
            <a:ext cx="252476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初期損失值快速下降</a:t>
            </a:r>
            <a:endParaRPr kumimoji="0" lang="en-US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模型在第86個週期達到最佳損失值 3.995 </a:t>
            </a:r>
          </a:p>
        </p:txBody>
      </p:sp>
    </p:spTree>
    <p:extLst>
      <p:ext uri="{BB962C8B-B14F-4D97-AF65-F5344CB8AC3E}">
        <p14:creationId xmlns:p14="http://schemas.microsoft.com/office/powerpoint/2010/main" val="1293734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AE2EC1-B0AA-62E6-25B3-7920142E3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Cross Entropy Loss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D61082-CF01-BA7E-7B70-A7AC3F7B3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預測是單選一：每次只預測下一個 </a:t>
            </a:r>
            <a:r>
              <a:rPr lang="en-US" altLang="zh-TW" dirty="0"/>
              <a:t>token </a:t>
            </a:r>
            <a:r>
              <a:rPr lang="zh-TW" altLang="en-US" dirty="0"/>
              <a:t>的唯一正確答案。</a:t>
            </a:r>
            <a:endParaRPr lang="en-US" altLang="zh-TW" dirty="0"/>
          </a:p>
          <a:p>
            <a:r>
              <a:rPr lang="zh-TW" altLang="en-US" dirty="0"/>
              <a:t>邏輯依據：</a:t>
            </a:r>
            <a:endParaRPr lang="en-US" altLang="zh-TW" dirty="0"/>
          </a:p>
          <a:p>
            <a:pPr lvl="1"/>
            <a:r>
              <a:rPr lang="en-US" altLang="zh-TW" dirty="0"/>
              <a:t>	Cross Entropy Loss </a:t>
            </a:r>
            <a:r>
              <a:rPr lang="zh-TW" altLang="en-US" dirty="0"/>
              <a:t>的設計。</a:t>
            </a:r>
            <a:endParaRPr lang="en-US" altLang="zh-TW" dirty="0"/>
          </a:p>
          <a:p>
            <a:pPr lvl="1"/>
            <a:r>
              <a:rPr lang="en-US" altLang="zh-TW" dirty="0"/>
              <a:t>	</a:t>
            </a:r>
            <a:r>
              <a:rPr lang="en-US" altLang="zh-TW" dirty="0" err="1"/>
              <a:t>MusicTransformer</a:t>
            </a:r>
            <a:r>
              <a:rPr lang="en-US" altLang="zh-TW" dirty="0"/>
              <a:t> </a:t>
            </a:r>
            <a:r>
              <a:rPr lang="zh-TW" altLang="en-US" dirty="0"/>
              <a:t>模型的架構。</a:t>
            </a:r>
            <a:endParaRPr lang="en-US" altLang="zh-TW" dirty="0"/>
          </a:p>
          <a:p>
            <a:r>
              <a:rPr lang="zh-TW" altLang="en-US" dirty="0"/>
              <a:t>如何實現：使用 </a:t>
            </a:r>
            <a:r>
              <a:rPr lang="en-US" altLang="zh-TW" dirty="0" err="1"/>
              <a:t>Softmax</a:t>
            </a:r>
            <a:r>
              <a:rPr lang="en-US" altLang="zh-TW" dirty="0"/>
              <a:t> </a:t>
            </a:r>
            <a:r>
              <a:rPr lang="zh-TW" altLang="en-US" dirty="0"/>
              <a:t>計算概率分布，選擇最高概率的 </a:t>
            </a:r>
            <a:r>
              <a:rPr lang="en-US" altLang="zh-TW" dirty="0"/>
              <a:t>token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D2C9F03-34B3-2271-C92A-723109C47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92060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324972A-F195-BE53-4EF5-FD8ABEB5A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784185"/>
            <a:ext cx="7841290" cy="5572165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E207242-55D7-2C27-CB0B-02DFAD8D7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22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2ADE5E93-578B-D857-38EC-6571CDBCA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832" y="136525"/>
            <a:ext cx="8845714" cy="73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9895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5FFFC-63BB-4EF0-966E-AB1FFEE33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改進分析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4D7C6D8-10FF-497F-B008-1041D3563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損失值變化顯示了模型訓練的有效性。</a:t>
            </a:r>
            <a:endParaRPr lang="en-US" altLang="zh-TW" dirty="0"/>
          </a:p>
          <a:p>
            <a:r>
              <a:rPr lang="zh-TW" altLang="en-US" dirty="0"/>
              <a:t>引入 </a:t>
            </a:r>
            <a:r>
              <a:rPr lang="en-US" altLang="zh-TW" dirty="0"/>
              <a:t>RPR </a:t>
            </a:r>
            <a:r>
              <a:rPr lang="zh-TW" altLang="en-US" dirty="0"/>
              <a:t>技術後，損失值的快速下降和穩定，為音樂生成的高質量奠定了基礎。</a:t>
            </a:r>
            <a:endParaRPr lang="en-US" altLang="zh-TW" dirty="0"/>
          </a:p>
          <a:p>
            <a:r>
              <a:rPr lang="zh-TW" altLang="en-US" dirty="0"/>
              <a:t>使用箭頭或標記在圖表上強調「快速下降」和「穩定階段」。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7E3E563-AEB6-4E43-950A-A1F38644D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26451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BC1BE8-AC3F-FB07-DBE1-367A8611D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生成音樂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5FAA75B-D8B7-A0B5-E2A7-5CCFB7D05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https://drive.google.com/drive/folders/1soXJ8CUqTW24z7R9ioSpM81F9cu3OerL?usp=sharing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8893A5-22D7-8083-80A7-67F91E13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24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89C89AC-0831-EDF5-2BEF-6C035ACB6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625" y="2969692"/>
            <a:ext cx="7210425" cy="336840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5734C2CF-0E5C-8F28-0BA9-2A6DA47D0C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664" y="3294137"/>
            <a:ext cx="2719511" cy="2719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89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94BCCD-6D90-426B-1863-EE8C986CA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實驗生成參數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563656F-DF8E-6955-076E-B490EE10A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CD01678-7362-F77D-A622-FD9CA6E4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25</a:t>
            </a:fld>
            <a:endParaRPr lang="zh-TW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AECF9B2-DA7A-72D4-0394-1B1D2B58DE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548277"/>
              </p:ext>
            </p:extLst>
          </p:nvPr>
        </p:nvGraphicFramePr>
        <p:xfrm>
          <a:off x="1366982" y="1828800"/>
          <a:ext cx="7269020" cy="35929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17255">
                  <a:extLst>
                    <a:ext uri="{9D8B030D-6E8A-4147-A177-3AD203B41FA5}">
                      <a16:colId xmlns:a16="http://schemas.microsoft.com/office/drawing/2014/main" val="1339581302"/>
                    </a:ext>
                  </a:extLst>
                </a:gridCol>
                <a:gridCol w="1817255">
                  <a:extLst>
                    <a:ext uri="{9D8B030D-6E8A-4147-A177-3AD203B41FA5}">
                      <a16:colId xmlns:a16="http://schemas.microsoft.com/office/drawing/2014/main" val="835045835"/>
                    </a:ext>
                  </a:extLst>
                </a:gridCol>
                <a:gridCol w="1817255">
                  <a:extLst>
                    <a:ext uri="{9D8B030D-6E8A-4147-A177-3AD203B41FA5}">
                      <a16:colId xmlns:a16="http://schemas.microsoft.com/office/drawing/2014/main" val="1133777377"/>
                    </a:ext>
                  </a:extLst>
                </a:gridCol>
                <a:gridCol w="1817255">
                  <a:extLst>
                    <a:ext uri="{9D8B030D-6E8A-4147-A177-3AD203B41FA5}">
                      <a16:colId xmlns:a16="http://schemas.microsoft.com/office/drawing/2014/main" val="818954783"/>
                    </a:ext>
                  </a:extLst>
                </a:gridCol>
              </a:tblGrid>
              <a:tr h="427680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樣本名稱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 err="1">
                          <a:effectLst/>
                        </a:rPr>
                        <a:t>num_prime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altLang="zh-TW" sz="1800" dirty="0" err="1">
                          <a:effectLst/>
                        </a:rPr>
                        <a:t>max_sequence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生成特性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6991449"/>
                  </a:ext>
                </a:extLst>
              </a:tr>
              <a:tr h="898237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樣本一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>
                          <a:effectLst/>
                        </a:rPr>
                        <a:t>1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>
                          <a:effectLst/>
                        </a:rPr>
                        <a:t>1024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隨機性強，創造性高，但結構不連貫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96274186"/>
                  </a:ext>
                </a:extLst>
              </a:tr>
              <a:tr h="898237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樣本二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>
                          <a:effectLst/>
                        </a:rPr>
                        <a:t>256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>
                          <a:effectLst/>
                        </a:rPr>
                        <a:t>2048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音樂連貫性強，保留了引子的風格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84323791"/>
                  </a:ext>
                </a:extLst>
              </a:tr>
              <a:tr h="1368792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樣本三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>
                          <a:effectLst/>
                        </a:rPr>
                        <a:t>256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>
                          <a:effectLst/>
                        </a:rPr>
                        <a:t>2048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與樣本二相似，生成的完整性和結構更明顯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85257606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62569BB6-CAC3-75CB-7DEC-54036174CD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4563" y="3303686"/>
            <a:ext cx="673774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							</a:t>
            </a:r>
            <a:endParaRPr kumimoji="0" lang="en-US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357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df7c251067_3_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可行性分析</a:t>
            </a:r>
            <a:endParaRPr/>
          </a:p>
        </p:txBody>
      </p:sp>
      <p:sp>
        <p:nvSpPr>
          <p:cNvPr id="399" name="Google Shape;399;g2df7c251067_3_0"/>
          <p:cNvSpPr txBox="1">
            <a:spLocks noGrp="1"/>
          </p:cNvSpPr>
          <p:nvPr>
            <p:ph idx="1"/>
          </p:nvPr>
        </p:nvSpPr>
        <p:spPr>
          <a:xfrm>
            <a:off x="677334" y="2160588"/>
            <a:ext cx="8777562" cy="4194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4823"/>
              <a:buChar char="►"/>
            </a:pPr>
            <a:r>
              <a:rPr lang="zh-TW" sz="2600" b="1" dirty="0"/>
              <a:t>技術可行性</a:t>
            </a:r>
            <a:endParaRPr sz="2600" b="1" dirty="0"/>
          </a:p>
          <a:p>
            <a:pPr marL="342900" lvl="0" indent="-2133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4823"/>
              <a:buNone/>
            </a:pPr>
            <a:endParaRPr sz="2600" b="1" dirty="0"/>
          </a:p>
          <a:p>
            <a:pPr marL="8001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1891"/>
              <a:buChar char="►"/>
            </a:pPr>
            <a:r>
              <a:rPr lang="zh-TW" sz="2400" dirty="0"/>
              <a:t>技術成熟度：Music Transformer 模型和 PyTorch 等深度學習框架已經十分成熟且穩定，能夠在 WSL 環境中順利運行和訓練。WSL 提供了類似 Linux 的操作環境，有效解決了 Windows 系統上部分兼容性問題。</a:t>
            </a:r>
            <a:endParaRPr sz="2400" dirty="0"/>
          </a:p>
          <a:p>
            <a:pPr marL="8001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1891"/>
              <a:buChar char="►"/>
            </a:pPr>
            <a:r>
              <a:rPr lang="zh-TW" sz="2400" dirty="0"/>
              <a:t>模型適配性：Music Transformer 專門設計用於音樂序列生成，且包含相對自注意力等功能，適合具有時序特性的音樂生成任務。</a:t>
            </a:r>
            <a:endParaRPr sz="2400" dirty="0"/>
          </a:p>
          <a:p>
            <a:pPr marL="8001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1891"/>
              <a:buChar char="►"/>
            </a:pPr>
            <a:r>
              <a:rPr lang="zh-TW" sz="2400" dirty="0"/>
              <a:t>技術挑戰：在訓練模型時可能會遇到較大的資源需求（如 GPU 計算能力），此外，</a:t>
            </a:r>
            <a:r>
              <a:rPr lang="zh-TW" altLang="en-US" sz="2400" dirty="0"/>
              <a:t>歌曲</a:t>
            </a:r>
            <a:r>
              <a:rPr lang="zh-TW" sz="2400" dirty="0"/>
              <a:t>的特性需要模型在音樂風格上的微調，但可通過適當的超參數設定來克服。</a:t>
            </a:r>
            <a:endParaRPr sz="2400" dirty="0"/>
          </a:p>
        </p:txBody>
      </p:sp>
      <p:sp>
        <p:nvSpPr>
          <p:cNvPr id="400" name="Google Shape;400;g2df7c251067_3_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lang="en-US" altLang="zh-TW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可行性分析</a:t>
            </a:r>
            <a:endParaRPr/>
          </a:p>
        </p:txBody>
      </p:sp>
      <p:sp>
        <p:nvSpPr>
          <p:cNvPr id="406" name="Google Shape;406;p25"/>
          <p:cNvSpPr txBox="1">
            <a:spLocks noGrp="1"/>
          </p:cNvSpPr>
          <p:nvPr>
            <p:ph idx="1"/>
          </p:nvPr>
        </p:nvSpPr>
        <p:spPr>
          <a:xfrm>
            <a:off x="677334" y="1749110"/>
            <a:ext cx="8905578" cy="401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 b="1" dirty="0"/>
              <a:t>時間可行性</a:t>
            </a:r>
            <a:endParaRPr sz="2400" b="1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200" b="1" dirty="0"/>
          </a:p>
          <a:p>
            <a:pPr marL="80010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200" dirty="0"/>
              <a:t>開發時間：預處理、模型訓練和生成音樂的流程清晰，且大部分代碼功能已在開源框架中設計完成。因此，重點在於數據的收集、預處理和生成結果的調試，時間需求可控。</a:t>
            </a:r>
            <a:endParaRPr sz="2200" dirty="0"/>
          </a:p>
          <a:p>
            <a:pPr marL="800100" lvl="1" indent="-2514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200" dirty="0"/>
          </a:p>
          <a:p>
            <a:pPr marL="80010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200" dirty="0"/>
              <a:t>訓練週期：模型訓練所需時間取決於數據量和模型複雜度。基於音樂的數據量和模型層數設定，預計在數小時到數天內完成一次訓練，並可利用檢查點保存進度。</a:t>
            </a:r>
            <a:endParaRPr sz="2200" dirty="0"/>
          </a:p>
          <a:p>
            <a:pPr marL="800100" lvl="1" indent="-2514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200" dirty="0"/>
          </a:p>
          <a:p>
            <a:pPr marL="80010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200" dirty="0"/>
              <a:t>生成與調試：音樂生成的時間相對較短，每次生成僅需數秒到數分鐘。可以快速生成並調整結果，確保在專題展示前產出高質量的音樂樣本。</a:t>
            </a:r>
            <a:endParaRPr sz="2200" dirty="0"/>
          </a:p>
        </p:txBody>
      </p:sp>
      <p:sp>
        <p:nvSpPr>
          <p:cNvPr id="407" name="Google Shape;407;p2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 b="1"/>
              <a:t>可行性分析</a:t>
            </a:r>
            <a:endParaRPr b="1"/>
          </a:p>
        </p:txBody>
      </p:sp>
      <p:sp>
        <p:nvSpPr>
          <p:cNvPr id="413" name="Google Shape;413;p64"/>
          <p:cNvSpPr txBox="1">
            <a:spLocks noGrp="1"/>
          </p:cNvSpPr>
          <p:nvPr>
            <p:ph idx="1"/>
          </p:nvPr>
        </p:nvSpPr>
        <p:spPr>
          <a:xfrm>
            <a:off x="677334" y="1572769"/>
            <a:ext cx="8713554" cy="4468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59875"/>
              <a:buChar char="►"/>
            </a:pPr>
            <a:r>
              <a:rPr lang="zh-TW" sz="2600" b="1" dirty="0"/>
              <a:t>資源可行性</a:t>
            </a:r>
            <a:endParaRPr sz="2600" b="1" dirty="0"/>
          </a:p>
          <a:p>
            <a:pPr marL="4572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59875"/>
              <a:buNone/>
            </a:pPr>
            <a:endParaRPr sz="26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硬體資源：可在 WSL 上進行開發和訓練，減少了對獨立 Linux 環境的依賴。具備適度的 GPU 或高性能 CPU 更能加速模型訓練，但在 WSL 中進行 CPU 訓練也是可行的。</a:t>
            </a:r>
            <a:endParaRPr sz="24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數據資源：數據集可以從公開資料庫獲取，且數據量適中，不會過度占用存儲空間。</a:t>
            </a:r>
            <a:endParaRPr sz="24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開源資源：模型使用的開源框架（如 PyTorch 和 Mido）免費且穩定，可以滿足開發需求，且 Music Transformer 的程式碼可根據項目需求靈活調整。</a:t>
            </a:r>
            <a:endParaRPr sz="24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技術支援：豐富的開源資源和文件支持，有助於解決模型訓練和生成過程中的技術問題，確保開發流程的順暢</a:t>
            </a:r>
            <a:endParaRPr dirty="0"/>
          </a:p>
        </p:txBody>
      </p:sp>
      <p:sp>
        <p:nvSpPr>
          <p:cNvPr id="414" name="Google Shape;414;p6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6"/>
          <p:cNvSpPr txBox="1">
            <a:spLocks noGrp="1"/>
          </p:cNvSpPr>
          <p:nvPr>
            <p:ph type="title"/>
          </p:nvPr>
        </p:nvSpPr>
        <p:spPr>
          <a:xfrm>
            <a:off x="-282132" y="41522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結論</a:t>
            </a:r>
            <a:br>
              <a:rPr lang="zh-TW" b="1"/>
            </a:br>
            <a:endParaRPr/>
          </a:p>
        </p:txBody>
      </p:sp>
      <p:sp>
        <p:nvSpPr>
          <p:cNvPr id="420" name="Google Shape;420;p26"/>
          <p:cNvSpPr txBox="1">
            <a:spLocks noGrp="1"/>
          </p:cNvSpPr>
          <p:nvPr>
            <p:ph idx="1"/>
          </p:nvPr>
        </p:nvSpPr>
        <p:spPr>
          <a:xfrm>
            <a:off x="4621381" y="1324707"/>
            <a:ext cx="4760363" cy="5121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400" b="1" dirty="0"/>
              <a:t>生成系統的成功構建</a:t>
            </a:r>
            <a:r>
              <a:rPr lang="zh-TW" sz="2400" dirty="0"/>
              <a:t>：</a:t>
            </a:r>
            <a:endParaRPr sz="24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000" dirty="0"/>
              <a:t>總結成功建立了基於 Music Transformer 的音樂生成系統，並實現了音樂創作。</a:t>
            </a:r>
            <a:endParaRPr sz="20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400" b="1" dirty="0"/>
              <a:t>模型生成效果</a:t>
            </a:r>
            <a:r>
              <a:rPr lang="zh-TW" sz="2400" dirty="0"/>
              <a:t>：</a:t>
            </a:r>
            <a:endParaRPr sz="24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000" dirty="0"/>
              <a:t>強調模型能夠生成具有</a:t>
            </a:r>
            <a:r>
              <a:rPr lang="zh-TW" altLang="en-US" sz="2000" dirty="0"/>
              <a:t>多樣</a:t>
            </a:r>
            <a:r>
              <a:rPr lang="zh-TW" sz="2000" dirty="0"/>
              <a:t>特徵的旋律片段，並且通過參數微調、來控制生成的創意性和風格化。</a:t>
            </a:r>
            <a:r>
              <a:rPr lang="en-US" altLang="zh-TW" sz="2000" dirty="0"/>
              <a:t>RPR </a:t>
            </a:r>
            <a:r>
              <a:rPr lang="zh-TW" altLang="en-US" sz="2000" dirty="0"/>
              <a:t>技術幫助模型在長序列生成中快速收斂，損失值穩定於 </a:t>
            </a:r>
            <a:r>
              <a:rPr lang="en-US" altLang="zh-TW" sz="2000" dirty="0"/>
              <a:t>3.995</a:t>
            </a:r>
            <a:r>
              <a:rPr lang="zh-TW" altLang="en-US" sz="2000" dirty="0"/>
              <a:t>，生成音樂的連貫性和和諧性顯著提升。</a:t>
            </a:r>
            <a:endParaRPr sz="20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400" b="1" dirty="0"/>
              <a:t>技術成就</a:t>
            </a:r>
            <a:r>
              <a:rPr lang="zh-TW" sz="2400" dirty="0"/>
              <a:t>：</a:t>
            </a:r>
            <a:endParaRPr sz="24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000" dirty="0"/>
              <a:t>使用了 WSL 和 PyTorch 等技術，在 Windows 系統下模擬 Linux 環境進行了穩定的模型訓練和生成過程。</a:t>
            </a:r>
            <a:endParaRPr sz="2000" dirty="0"/>
          </a:p>
        </p:txBody>
      </p:sp>
      <p:sp>
        <p:nvSpPr>
          <p:cNvPr id="421" name="Google Shape;421;p2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29</a:t>
            </a:fld>
            <a:endParaRPr/>
          </a:p>
        </p:txBody>
      </p:sp>
      <p:pic>
        <p:nvPicPr>
          <p:cNvPr id="422" name="Google Shape;422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311" y="1572833"/>
            <a:ext cx="3908036" cy="385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導論</a:t>
            </a:r>
            <a:endParaRPr b="1"/>
          </a:p>
        </p:txBody>
      </p:sp>
      <p:sp>
        <p:nvSpPr>
          <p:cNvPr id="162" name="Google Shape;162;p3"/>
          <p:cNvSpPr txBox="1">
            <a:spLocks noGrp="1"/>
          </p:cNvSpPr>
          <p:nvPr>
            <p:ph idx="1"/>
          </p:nvPr>
        </p:nvSpPr>
        <p:spPr>
          <a:xfrm>
            <a:off x="677324" y="2160600"/>
            <a:ext cx="43161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在全球範圍內，音樂產業正經歷數位化轉型，新技術如人工智慧正在改變音樂創作、製作和分發的方式。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現在市面上流行的AI音樂創作程式，例如： Beatoven AI 、stocktune、Aiva</a:t>
            </a:r>
            <a:r>
              <a:rPr lang="zh-TW" sz="2600"/>
              <a:t>。</a:t>
            </a:r>
            <a:endParaRPr sz="2400"/>
          </a:p>
        </p:txBody>
      </p:sp>
      <p:sp>
        <p:nvSpPr>
          <p:cNvPr id="163" name="Google Shape;163;p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  <p:pic>
        <p:nvPicPr>
          <p:cNvPr id="164" name="Google Shape;16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5824" y="1989123"/>
            <a:ext cx="3429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df7c251067_2_0"/>
          <p:cNvSpPr txBox="1">
            <a:spLocks noGrp="1"/>
          </p:cNvSpPr>
          <p:nvPr>
            <p:ph type="title"/>
          </p:nvPr>
        </p:nvSpPr>
        <p:spPr>
          <a:xfrm>
            <a:off x="-292507" y="41522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結論</a:t>
            </a:r>
            <a:br>
              <a:rPr lang="zh-TW" b="1"/>
            </a:br>
            <a:endParaRPr/>
          </a:p>
        </p:txBody>
      </p:sp>
      <p:sp>
        <p:nvSpPr>
          <p:cNvPr id="428" name="Google Shape;428;g2df7c251067_2_0"/>
          <p:cNvSpPr txBox="1">
            <a:spLocks noGrp="1"/>
          </p:cNvSpPr>
          <p:nvPr>
            <p:ph idx="1"/>
          </p:nvPr>
        </p:nvSpPr>
        <p:spPr>
          <a:xfrm>
            <a:off x="797825" y="1522850"/>
            <a:ext cx="4278300" cy="44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342900" lvl="0" indent="-34291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►"/>
            </a:pPr>
            <a:r>
              <a:rPr lang="zh-TW" sz="3050" dirty="0"/>
              <a:t>未來我們計劃加入更多音樂風格與進一步優化算法效能，以提供更豐富且專業的音樂生成服務。此外，預計開發移動端應用，使用戶能在任何地點任何時間，享受創作與聆聽個人化音樂的樂趣。</a:t>
            </a:r>
            <a:endParaRPr sz="305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213"/>
              <a:buFont typeface="Arial"/>
              <a:buNone/>
            </a:pPr>
            <a:r>
              <a:rPr lang="zh-TW" sz="3050" b="1" dirty="0"/>
              <a:t> </a:t>
            </a:r>
            <a:endParaRPr sz="305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6486"/>
              <a:buNone/>
            </a:pPr>
            <a:endParaRPr dirty="0"/>
          </a:p>
        </p:txBody>
      </p:sp>
      <p:sp>
        <p:nvSpPr>
          <p:cNvPr id="429" name="Google Shape;429;g2df7c251067_2_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lang="en-US" altLang="zh-TW"/>
              <a:t>30</a:t>
            </a:fld>
            <a:endParaRPr/>
          </a:p>
        </p:txBody>
      </p:sp>
      <p:pic>
        <p:nvPicPr>
          <p:cNvPr id="431" name="Google Shape;431;g2df7c251067_2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02975" y="1471100"/>
            <a:ext cx="4429000" cy="4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/>
              <a:t>參考資料來源</a:t>
            </a:r>
            <a:endParaRPr/>
          </a:p>
        </p:txBody>
      </p:sp>
      <p:sp>
        <p:nvSpPr>
          <p:cNvPr id="437" name="Google Shape;437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3"/>
              </a:rPr>
              <a:t>https://github.com/jason9693/midi-neural-processor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4"/>
              </a:rPr>
              <a:t>https://github.com/gwinndr/MusicTransformer-Pytorch/tree/master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5"/>
              </a:rPr>
              <a:t>https://arxiv.org/pdf/1803.02155</a:t>
            </a:r>
            <a:r>
              <a:rPr lang="zh-TW" altLang="en-US" dirty="0"/>
              <a:t> </a:t>
            </a:r>
            <a:r>
              <a:rPr lang="fr-FR" altLang="zh-TW" b="0" i="0" dirty="0">
                <a:solidFill>
                  <a:srgbClr val="1F2328"/>
                </a:solidFill>
                <a:effectLst/>
                <a:latin typeface="-apple-system"/>
              </a:rPr>
              <a:t>Relative Position Representation (RPR) (Shaw et al., 2018)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6"/>
              </a:rPr>
              <a:t>https://arxiv.org/pdf/1809.04281</a:t>
            </a:r>
            <a:r>
              <a:rPr lang="zh-TW" altLang="en-US" dirty="0"/>
              <a:t> </a:t>
            </a:r>
            <a:r>
              <a:rPr lang="da-DK" altLang="zh-TW" b="0" i="0" dirty="0">
                <a:solidFill>
                  <a:srgbClr val="1F2328"/>
                </a:solidFill>
                <a:effectLst/>
                <a:latin typeface="-apple-system"/>
              </a:rPr>
              <a:t>MusicTransformer (Huang et al., 2018) 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  <p:sp>
        <p:nvSpPr>
          <p:cNvPr id="438" name="Google Shape;438;p2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8"/>
          <p:cNvSpPr txBox="1">
            <a:spLocks noGrp="1"/>
          </p:cNvSpPr>
          <p:nvPr>
            <p:ph type="title"/>
          </p:nvPr>
        </p:nvSpPr>
        <p:spPr>
          <a:xfrm>
            <a:off x="3017862" y="1701457"/>
            <a:ext cx="8596668" cy="324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rebuchet MS"/>
              <a:buNone/>
            </a:pPr>
            <a:r>
              <a:rPr lang="zh-TW" sz="8000" b="1">
                <a:solidFill>
                  <a:schemeClr val="dk1"/>
                </a:solidFill>
              </a:rPr>
              <a:t>報告結束</a:t>
            </a:r>
            <a:br>
              <a:rPr lang="zh-TW" sz="8000" b="1">
                <a:solidFill>
                  <a:schemeClr val="dk1"/>
                </a:solidFill>
              </a:rPr>
            </a:br>
            <a:r>
              <a:rPr lang="zh-TW" sz="8000" b="1">
                <a:solidFill>
                  <a:schemeClr val="dk1"/>
                </a:solidFill>
              </a:rPr>
              <a:t>感謝聆聽</a:t>
            </a:r>
            <a:endParaRPr/>
          </a:p>
        </p:txBody>
      </p:sp>
      <p:sp>
        <p:nvSpPr>
          <p:cNvPr id="444" name="Google Shape;444;p2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32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導論</a:t>
            </a:r>
            <a:br>
              <a:rPr lang="zh-TW" b="1"/>
            </a:br>
            <a:endParaRPr/>
          </a:p>
        </p:txBody>
      </p:sp>
      <p:sp>
        <p:nvSpPr>
          <p:cNvPr id="170" name="Google Shape;170;p4"/>
          <p:cNvSpPr txBox="1">
            <a:spLocks noGrp="1"/>
          </p:cNvSpPr>
          <p:nvPr>
            <p:ph idx="1"/>
          </p:nvPr>
        </p:nvSpPr>
        <p:spPr>
          <a:xfrm>
            <a:off x="5276676" y="2178715"/>
            <a:ext cx="4102216" cy="3679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zh-TW" sz="2400"/>
              <a:t>台灣作為一個文化多元的社會，音樂市場豐富且具多樣性。近年來，台灣也開始探索使用AI技術來創新傳統音樂產業。</a:t>
            </a:r>
            <a:endParaRPr sz="240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171" name="Google Shape;171;p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4</a:t>
            </a:fld>
            <a:endParaRPr/>
          </a:p>
        </p:txBody>
      </p:sp>
      <p:pic>
        <p:nvPicPr>
          <p:cNvPr id="172" name="Google Shape;17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5010" y="2026642"/>
            <a:ext cx="3753374" cy="375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df80ce8166_3_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動機</a:t>
            </a:r>
            <a:endParaRPr/>
          </a:p>
        </p:txBody>
      </p:sp>
      <p:sp>
        <p:nvSpPr>
          <p:cNvPr id="178" name="Google Shape;178;g2df80ce8166_3_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zh-TW" sz="2600"/>
              <a:t>因為現在音樂沒辦法滿足每個人的喜好，可以減少創作者從零開始創作歌曲的時間</a:t>
            </a:r>
            <a:endParaRPr sz="2600"/>
          </a:p>
        </p:txBody>
      </p:sp>
      <p:sp>
        <p:nvSpPr>
          <p:cNvPr id="179" name="Google Shape;179;g2df80ce8166_3_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問題</a:t>
            </a:r>
            <a:br>
              <a:rPr lang="zh-TW" b="1"/>
            </a:br>
            <a:endParaRPr/>
          </a:p>
        </p:txBody>
      </p:sp>
      <p:sp>
        <p:nvSpPr>
          <p:cNvPr id="186" name="Google Shape;186;p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 dirty="0">
                <a:solidFill>
                  <a:srgbClr val="FF0000"/>
                </a:solidFill>
              </a:rPr>
              <a:t>技術限制</a:t>
            </a:r>
            <a:r>
              <a:rPr lang="zh-TW" sz="2400" dirty="0"/>
              <a:t>：音樂創作的速度和多樣性被侷限</a:t>
            </a: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 dirty="0">
                <a:solidFill>
                  <a:srgbClr val="FF0000"/>
                </a:solidFill>
              </a:rPr>
              <a:t>數據取得</a:t>
            </a:r>
            <a:r>
              <a:rPr lang="zh-TW" sz="2400" dirty="0"/>
              <a:t>：midi檔數據</a:t>
            </a:r>
            <a:r>
              <a:rPr lang="zh-TW" altLang="en-US" sz="2400" dirty="0"/>
              <a:t>要根據訓練需求找尋合適數據</a:t>
            </a: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sz="2400" dirty="0"/>
          </a:p>
        </p:txBody>
      </p:sp>
      <p:sp>
        <p:nvSpPr>
          <p:cNvPr id="187" name="Google Shape;187;p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Transformer</a:t>
            </a:r>
            <a:br>
              <a:rPr lang="zh-TW" b="1"/>
            </a:br>
            <a:endParaRPr/>
          </a:p>
        </p:txBody>
      </p:sp>
      <p:sp>
        <p:nvSpPr>
          <p:cNvPr id="200" name="Google Shape;200;p10"/>
          <p:cNvSpPr txBox="1">
            <a:spLocks noGrp="1"/>
          </p:cNvSpPr>
          <p:nvPr>
            <p:ph idx="1"/>
          </p:nvPr>
        </p:nvSpPr>
        <p:spPr>
          <a:xfrm>
            <a:off x="513705" y="1309036"/>
            <a:ext cx="7456013" cy="4403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40"/>
              <a:buChar char="►"/>
            </a:pPr>
            <a:r>
              <a:rPr lang="zh-TW" sz="2500" b="1" dirty="0">
                <a:solidFill>
                  <a:srgbClr val="FF0000"/>
                </a:solidFill>
              </a:rPr>
              <a:t>Transformer 是一種基於注意力機制的神經網絡架構</a:t>
            </a:r>
            <a:r>
              <a:rPr lang="zh-TW" sz="2500" dirty="0"/>
              <a:t>，最初用於解決機器翻譯等序列到序列的任務。它不依賴於循環結構，而是通過</a:t>
            </a:r>
            <a:r>
              <a:rPr lang="zh-TW" sz="2500" b="1" dirty="0">
                <a:solidFill>
                  <a:srgbClr val="FF0000"/>
                </a:solidFill>
              </a:rPr>
              <a:t>自注意力機制</a:t>
            </a:r>
            <a:r>
              <a:rPr lang="zh-TW" sz="2500" dirty="0"/>
              <a:t>來處理序列數據。</a:t>
            </a:r>
            <a:endParaRPr sz="2500" dirty="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40"/>
              <a:buChar char="►"/>
            </a:pPr>
            <a:r>
              <a:rPr lang="zh-TW" sz="2500" dirty="0"/>
              <a:t>特點：</a:t>
            </a:r>
            <a:endParaRPr sz="25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注意力機制</a:t>
            </a:r>
            <a:endParaRPr sz="23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多頭注意力</a:t>
            </a:r>
            <a:endParaRPr sz="23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並行計算</a:t>
            </a:r>
            <a:endParaRPr sz="23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適用場景</a:t>
            </a:r>
            <a:endParaRPr sz="2300" dirty="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40"/>
              <a:buChar char="►"/>
            </a:pPr>
            <a:r>
              <a:rPr lang="zh-TW" sz="2500" dirty="0"/>
              <a:t>缺點：</a:t>
            </a:r>
            <a:endParaRPr sz="25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需要大量數據和計算資源</a:t>
            </a:r>
            <a:endParaRPr sz="2300" dirty="0"/>
          </a:p>
        </p:txBody>
      </p:sp>
      <p:sp>
        <p:nvSpPr>
          <p:cNvPr id="201" name="Google Shape;201;p1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7</a:t>
            </a:fld>
            <a:endParaRPr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103155C-9F2F-5229-6A3C-3A1CA3DE9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0211" y="136525"/>
            <a:ext cx="4432404" cy="62456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開發工具</a:t>
            </a:r>
            <a:endParaRPr/>
          </a:p>
        </p:txBody>
      </p:sp>
      <p:sp>
        <p:nvSpPr>
          <p:cNvPr id="207" name="Google Shape;207;p1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程式語言：Python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深度學習框架：TensorFlow或PyTorch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數據處理：Numpy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Linux :Ubuntu 、WSL</a:t>
            </a:r>
            <a:endParaRPr sz="240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208" name="Google Shape;208;p1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研究方法</a:t>
            </a:r>
            <a:br>
              <a:rPr lang="zh-TW" b="1"/>
            </a:br>
            <a:endParaRPr/>
          </a:p>
        </p:txBody>
      </p:sp>
      <p:sp>
        <p:nvSpPr>
          <p:cNvPr id="193" name="Google Shape;193;p1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使用了</a:t>
            </a:r>
            <a:r>
              <a:rPr lang="zh-TW" sz="2400">
                <a:solidFill>
                  <a:srgbClr val="FF0000"/>
                </a:solidFill>
              </a:rPr>
              <a:t>WSL</a:t>
            </a:r>
            <a:r>
              <a:rPr lang="zh-TW" sz="2400"/>
              <a:t>來模擬linux環境，將需要的使用的模組用pip install 安裝到linux環境裡面</a:t>
            </a:r>
            <a:endParaRPr sz="240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使用了</a:t>
            </a:r>
            <a:r>
              <a:rPr lang="zh-TW" sz="2400">
                <a:solidFill>
                  <a:srgbClr val="FF0000"/>
                </a:solidFill>
              </a:rPr>
              <a:t>jupyter notebook</a:t>
            </a:r>
            <a:r>
              <a:rPr lang="zh-TW" sz="2400"/>
              <a:t>將linux的介面變成</a:t>
            </a:r>
            <a:r>
              <a:rPr lang="zh-TW" sz="2400">
                <a:solidFill>
                  <a:srgbClr val="FF0000"/>
                </a:solidFill>
              </a:rPr>
              <a:t>可視化界面</a:t>
            </a:r>
            <a:r>
              <a:rPr lang="zh-TW" sz="2400"/>
              <a:t>，這樣比較方便觀看以及調整程式碼</a:t>
            </a:r>
            <a:endParaRPr sz="240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使用了</a:t>
            </a:r>
            <a:r>
              <a:rPr lang="zh-TW" sz="2400" u="sng">
                <a:solidFill>
                  <a:schemeClr val="hlink"/>
                </a:solidFill>
                <a:hlinkClick r:id="rId3"/>
              </a:rPr>
              <a:t>https://github.com/spectraldoy/music-transformer/blob/main/vocabulary.py</a:t>
            </a:r>
            <a:r>
              <a:rPr lang="zh-TW" sz="2400"/>
              <a:t> 這個github網站，從preprocessing -&gt; train -&gt; generate 都是用這個網站裡的python程式</a:t>
            </a:r>
            <a:endParaRPr sz="2400"/>
          </a:p>
        </p:txBody>
      </p:sp>
      <p:sp>
        <p:nvSpPr>
          <p:cNvPr id="194" name="Google Shape;194;p1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</TotalTime>
  <Words>2136</Words>
  <Application>Microsoft Office PowerPoint</Application>
  <PresentationFormat>寬螢幕</PresentationFormat>
  <Paragraphs>206</Paragraphs>
  <Slides>32</Slides>
  <Notes>23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43" baseType="lpstr">
      <vt:lpstr>-apple-system</vt:lpstr>
      <vt:lpstr>Noto Sans Symbols</vt:lpstr>
      <vt:lpstr>Microsoft JhengHei</vt:lpstr>
      <vt:lpstr>標楷體</vt:lpstr>
      <vt:lpstr>Aptos</vt:lpstr>
      <vt:lpstr>Aptos Display</vt:lpstr>
      <vt:lpstr>Arial</vt:lpstr>
      <vt:lpstr>Calibri</vt:lpstr>
      <vt:lpstr>Times New Roman</vt:lpstr>
      <vt:lpstr>Trebuchet MS</vt:lpstr>
      <vt:lpstr>Office 佈景主題</vt:lpstr>
      <vt:lpstr>AI音樂產生器</vt:lpstr>
      <vt:lpstr>目錄</vt:lpstr>
      <vt:lpstr>導論</vt:lpstr>
      <vt:lpstr>導論 </vt:lpstr>
      <vt:lpstr>動機</vt:lpstr>
      <vt:lpstr>問題 </vt:lpstr>
      <vt:lpstr>Transformer </vt:lpstr>
      <vt:lpstr>開發工具</vt:lpstr>
      <vt:lpstr>研究方法 </vt:lpstr>
      <vt:lpstr>製作過程</vt:lpstr>
      <vt:lpstr>train.py</vt:lpstr>
      <vt:lpstr>train.py</vt:lpstr>
      <vt:lpstr>train.py</vt:lpstr>
      <vt:lpstr>train.py </vt:lpstr>
      <vt:lpstr>generate.py</vt:lpstr>
      <vt:lpstr>成果展示</vt:lpstr>
      <vt:lpstr>原始訓練參數</vt:lpstr>
      <vt:lpstr>訓練資料</vt:lpstr>
      <vt:lpstr>訓練資料</vt:lpstr>
      <vt:lpstr>損失值變化圖</vt:lpstr>
      <vt:lpstr>Cross Entropy Loss </vt:lpstr>
      <vt:lpstr>PowerPoint 簡報</vt:lpstr>
      <vt:lpstr>改進分析</vt:lpstr>
      <vt:lpstr>生成音樂</vt:lpstr>
      <vt:lpstr>實驗生成參數</vt:lpstr>
      <vt:lpstr>可行性分析</vt:lpstr>
      <vt:lpstr>可行性分析</vt:lpstr>
      <vt:lpstr>可行性分析</vt:lpstr>
      <vt:lpstr>結論 </vt:lpstr>
      <vt:lpstr>結論 </vt:lpstr>
      <vt:lpstr>參考資料來源</vt:lpstr>
      <vt:lpstr>報告結束 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AI音樂產生器</dc:title>
  <dc:creator>user</dc:creator>
  <cp:lastModifiedBy>尤睿杰</cp:lastModifiedBy>
  <cp:revision>11</cp:revision>
  <dcterms:created xsi:type="dcterms:W3CDTF">2024-05-13T05:14:02Z</dcterms:created>
  <dcterms:modified xsi:type="dcterms:W3CDTF">2024-12-10T05:13:58Z</dcterms:modified>
</cp:coreProperties>
</file>